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Lato-regular.fntdata"/><Relationship Id="rId18" Type="http://schemas.openxmlformats.org/officeDocument/2006/relationships/font" Target="fonts/Montserrat-boldItalic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f50ef039a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f50ef039a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f50ef03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ef50ef03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f50ef039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f50ef039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f50ef039a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f50ef039a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ef50ef039a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ef50ef039a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71042" y="8295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600">
                <a:latin typeface="Montserrat"/>
                <a:ea typeface="Montserrat"/>
                <a:cs typeface="Montserrat"/>
                <a:sym typeface="Montserrat"/>
              </a:rPr>
              <a:t>VT Sign</a:t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vi" sz="600">
                <a:latin typeface="Montserrat"/>
                <a:ea typeface="Montserrat"/>
                <a:cs typeface="Montserrat"/>
                <a:sym typeface="Montserrat"/>
              </a:rPr>
              <a:t>Phiên bản 1.0</a:t>
            </a:r>
            <a:endParaRPr b="1" sz="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0" name="Google Shape;11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14" name="Google Shape;114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" name="Google Shape;115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" name="Google Shape;120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1" name="Google Shape;121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" name="Google Shape;124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5" name="Google Shape;125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6" name="Google Shape;126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27" name="Google Shape;127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3" name="Google Shape;13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34" name="Google Shape;134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5" name="Google Shape;135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0" name="Google Shape;14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" name="Google Shape;142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45" name="Google Shape;145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6" name="Google Shape;146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1" name="Google Shape;151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Google Shape;152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7" name="Google Shape;157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58" name="Google Shape;158;p16"/>
          <p:cNvSpPr txBox="1"/>
          <p:nvPr/>
        </p:nvSpPr>
        <p:spPr>
          <a:xfrm>
            <a:off x="12831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VT Sign </a:t>
            </a:r>
            <a:endParaRPr sz="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vi" sz="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Phiên bản 1.0</a:t>
            </a:r>
            <a:endParaRPr b="1" sz="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2" name="Google Shape;162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" name="Google Shape;165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66" name="Google Shape;166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1" name="Google Shape;21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29" name="Google Shape;29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" name="Google Shape;30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39" name="Google Shape;39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" name="Google Shape;45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" name="Google Shape;46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5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1" type="body"/>
          </p:nvPr>
        </p:nvSpPr>
        <p:spPr>
          <a:xfrm>
            <a:off x="727650" y="1622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51" name="Google Shape;51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58" name="Google Shape;58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4" name="Google Shape;64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67" name="Google Shape;67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" name="Google Shape;74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5" name="Google Shape;75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8"/>
          <p:cNvSpPr txBox="1"/>
          <p:nvPr>
            <p:ph type="title"/>
          </p:nvPr>
        </p:nvSpPr>
        <p:spPr>
          <a:xfrm>
            <a:off x="727800" y="5719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81" name="Google Shape;81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9"/>
          <p:cNvSpPr txBox="1"/>
          <p:nvPr>
            <p:ph type="title"/>
          </p:nvPr>
        </p:nvSpPr>
        <p:spPr>
          <a:xfrm>
            <a:off x="663175" y="5551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" name="Google Shape;91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92" name="Google Shape;92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9" name="Google Shape;99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10"/>
          <p:cNvSpPr txBox="1"/>
          <p:nvPr>
            <p:ph type="title"/>
          </p:nvPr>
        </p:nvSpPr>
        <p:spPr>
          <a:xfrm>
            <a:off x="721225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04" name="Google Shape;104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" name="Google Shape;105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 sz="2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○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■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●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○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■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●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Open Sans"/>
              <a:buChar char="○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Open Sans"/>
              <a:buChar char="■"/>
              <a:defRPr sz="11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vtsign/PoC" TargetMode="External"/><Relationship Id="rId4" Type="http://schemas.openxmlformats.org/officeDocument/2006/relationships/hyperlink" Target="https://github.com/vtsign/PoC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/>
        </p:nvSpPr>
        <p:spPr>
          <a:xfrm>
            <a:off x="771175" y="2409650"/>
            <a:ext cx="48924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rPr>
              <a:t>VT Sign - Ký kết văn bản trực tuyến</a:t>
            </a:r>
            <a:endParaRPr b="1">
              <a:solidFill>
                <a:srgbClr val="5959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18"/>
          <p:cNvSpPr txBox="1"/>
          <p:nvPr>
            <p:ph type="ctrTitle"/>
          </p:nvPr>
        </p:nvSpPr>
        <p:spPr>
          <a:xfrm>
            <a:off x="727950" y="1474050"/>
            <a:ext cx="7688100" cy="10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Proof of Concept</a:t>
            </a:r>
            <a:endParaRPr/>
          </a:p>
        </p:txBody>
      </p:sp>
      <p:sp>
        <p:nvSpPr>
          <p:cNvPr id="176" name="Google Shape;176;p18"/>
          <p:cNvSpPr txBox="1"/>
          <p:nvPr/>
        </p:nvSpPr>
        <p:spPr>
          <a:xfrm>
            <a:off x="7080000" y="594300"/>
            <a:ext cx="20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GVHD: Ngô Huy Biên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/>
        </p:nvSpPr>
        <p:spPr>
          <a:xfrm>
            <a:off x="867400" y="1483625"/>
            <a:ext cx="64254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"/>
              <a:buAutoNum type="arabicPeriod"/>
            </a:pPr>
            <a:r>
              <a:rPr lang="vi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Xác định Proof of Concept</a:t>
            </a:r>
            <a:endParaRPr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"/>
              <a:buAutoNum type="arabicPeriod"/>
            </a:pPr>
            <a:r>
              <a:rPr lang="vi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Vấn đề</a:t>
            </a:r>
            <a:endParaRPr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"/>
              <a:buAutoNum type="arabicPeriod"/>
            </a:pPr>
            <a:r>
              <a:rPr lang="vi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Giải pháp</a:t>
            </a:r>
            <a:endParaRPr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937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"/>
              <a:buAutoNum type="arabicPeriod"/>
            </a:pPr>
            <a:r>
              <a:rPr lang="vi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Mã nguồn</a:t>
            </a:r>
            <a:endParaRPr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19"/>
          <p:cNvSpPr txBox="1"/>
          <p:nvPr>
            <p:ph type="title"/>
          </p:nvPr>
        </p:nvSpPr>
        <p:spPr>
          <a:xfrm>
            <a:off x="867400" y="636825"/>
            <a:ext cx="2225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latin typeface="Montserrat"/>
                <a:ea typeface="Montserrat"/>
                <a:cs typeface="Montserrat"/>
                <a:sym typeface="Montserrat"/>
              </a:rPr>
              <a:t>Mục lục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/>
            </a:pPr>
            <a:r>
              <a:rPr lang="vi"/>
              <a:t>Xác định Proof of Concept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727650" y="1622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Ký kết văn bản/hợp đồng giữa các bên với nhau thông qua internet điều quan trọng là tính định danh của chữ ký điện tử.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⇒  Proof of concept là: Độ tin cậy của chữ ký trên văn bản.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idx="1" type="body"/>
          </p:nvPr>
        </p:nvSpPr>
        <p:spPr>
          <a:xfrm>
            <a:off x="734525" y="1719450"/>
            <a:ext cx="3636600" cy="8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i="1" lang="vi" sz="19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Bob ký vào </a:t>
            </a:r>
            <a:r>
              <a:rPr b="1" i="1" lang="vi" sz="19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Tài liệu</a:t>
            </a:r>
            <a:r>
              <a:rPr i="1" lang="vi" sz="19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 và gửi cho Alice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4" name="Google Shape;194;p21"/>
          <p:cNvSpPr txBox="1"/>
          <p:nvPr/>
        </p:nvSpPr>
        <p:spPr>
          <a:xfrm>
            <a:off x="734530" y="2650935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01  |</a:t>
            </a:r>
            <a:r>
              <a:rPr lang="vi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vi" sz="1000"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vi" sz="1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ài liệu có bị thay đổi khi gửi?</a:t>
            </a:r>
            <a:endParaRPr sz="1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734530" y="299141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vi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02  |</a:t>
            </a:r>
            <a:r>
              <a:rPr lang="vi" sz="1000"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vi" sz="1000">
                <a:latin typeface="Open Sans"/>
                <a:ea typeface="Open Sans"/>
                <a:cs typeface="Open Sans"/>
                <a:sym typeface="Open Sans"/>
              </a:rPr>
              <a:t>Người gửi có chắc là Bob?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813" y="1643050"/>
            <a:ext cx="4410075" cy="185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/>
          <p:nvPr>
            <p:ph type="title"/>
          </p:nvPr>
        </p:nvSpPr>
        <p:spPr>
          <a:xfrm>
            <a:off x="727650" y="564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2"/>
            </a:pPr>
            <a:r>
              <a:rPr lang="vi"/>
              <a:t>V</a:t>
            </a:r>
            <a:r>
              <a:rPr lang="vi"/>
              <a:t>ấn đề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idx="1" type="body"/>
          </p:nvPr>
        </p:nvSpPr>
        <p:spPr>
          <a:xfrm>
            <a:off x="727650" y="1622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●"/>
            </a:pPr>
            <a:r>
              <a:rPr b="1"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Public Key &amp; Private key: 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/>
              <a:buChar char="○"/>
            </a:pPr>
            <a:r>
              <a:rPr lang="vi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Private key: được giữ bí mật và dùng để mã hóa data (tài liệu)</a:t>
            </a:r>
            <a:endParaRPr sz="14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/>
              <a:buChar char="○"/>
            </a:pPr>
            <a:r>
              <a:rPr lang="vi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Public key: chỉ được cung cấp bởi chủ tài khoản và dùng để xác thực người gửi.</a:t>
            </a:r>
            <a:endParaRPr sz="14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●"/>
            </a:pPr>
            <a:r>
              <a:rPr b="1"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Thuật toán phát sinh key: </a:t>
            </a: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RSA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●"/>
            </a:pPr>
            <a:r>
              <a:rPr b="1"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Thuật toán mã hóa: </a:t>
            </a: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RSA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●"/>
            </a:pPr>
            <a:r>
              <a:rPr b="1"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Chuẩn hash: </a:t>
            </a:r>
            <a:r>
              <a:rPr lang="vi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SHA256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2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3"/>
            </a:pPr>
            <a:r>
              <a:rPr lang="vi"/>
              <a:t>Giải pháp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3"/>
            </a:pPr>
            <a:r>
              <a:rPr lang="vi"/>
              <a:t>Giải pháp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9" name="Google Shape;2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375" y="1577625"/>
            <a:ext cx="6207675" cy="28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3"/>
            </a:pPr>
            <a:r>
              <a:rPr lang="vi"/>
              <a:t>Giải pháp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24"/>
          <p:cNvSpPr txBox="1"/>
          <p:nvPr/>
        </p:nvSpPr>
        <p:spPr>
          <a:xfrm>
            <a:off x="860350" y="1443225"/>
            <a:ext cx="75561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Quy trình thực hiện: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tạo ra keypair cho từng tài khoản của người sử dụng.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Người gửi sẽ ký và upload tài liệu lên hệ thống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sử dụng thuật toán SHA256 để mã hóa tài liệu thành digest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tiếp tục dùng digest và private key của người gửi để tiến hành tạo thành chữ ký số (digital signature)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Người nhận xác nhận danh tính với hệ thống để nhận được tài liệu + public key + digital signature của người gửi.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xác giải mã chữ ký điện tử của người nhận cung cấp bằng public key → digest 1 ( nếu ko giải mã được thì chữ ký điện tử này là giả mạo)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cũng mã hóa tài liệu của người gửi → digest 2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vi">
                <a:latin typeface="Lato"/>
                <a:ea typeface="Lato"/>
                <a:cs typeface="Lato"/>
                <a:sym typeface="Lato"/>
              </a:rPr>
              <a:t>Hệ thống so sánh 2 bản digest 1 và  2 để chứng thực.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727650" y="555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Montserrat"/>
              <a:buAutoNum type="arabicPeriod" startAt="3"/>
            </a:pPr>
            <a:r>
              <a:rPr lang="vi"/>
              <a:t>Mã nguồn thực hiện giải pháp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727650" y="1900850"/>
            <a:ext cx="7688700" cy="19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2200">
                <a:solidFill>
                  <a:srgbClr val="000000"/>
                </a:solidFill>
              </a:rPr>
              <a:t>Mã nguồn chi tiết tại:  </a:t>
            </a:r>
            <a:r>
              <a:rPr lang="vi" sz="20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</a:t>
            </a:r>
            <a:r>
              <a:rPr lang="vi" sz="18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ttps://github.com/vtsign/PoC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4800">
                <a:solidFill>
                  <a:srgbClr val="000000"/>
                </a:solidFill>
              </a:rPr>
              <a:t>Xin cảm ơn!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